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F7C491-D329-7A28-BBD5-05B8653A8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EB44F7-603A-9A37-2089-83B261960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D52980-38FE-595A-619B-D8232C10F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942D73E-2EBA-B406-2FBA-B8EE2AA6C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E9B977-09E2-38E6-DD04-53DE7CB42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05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290954-E6A5-B2F9-7C5C-86081830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C353B6-79CE-171E-60AE-47707EA1B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CA52EB-61D8-7ECB-0319-88F0C298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06B545-E20E-2930-C885-70F631697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1A97F2-2C70-2929-328B-AB01FAD6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9610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0030E7-86B5-55B0-032F-1DB7EF9BFA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96B9495-E715-C0B1-5491-C2084AFB4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6A90F1-7385-0BF1-0FD4-47833B373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A5DC2C-D1DF-0729-CB4B-DD34FB757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6BC891-B9BC-85CB-FFBC-492C6262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1862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A19D5A-DBA9-6B45-675A-83944A684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691FA6-804E-6F34-BEA9-08D47E175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38D16C-2C4C-CCBC-40FD-B687ADC52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041FDB-C22A-04D0-8189-E914DF25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BD5372-AF7A-25E3-DA9B-76E0FF0F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9603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20568-6D0D-AF61-89DB-767567D2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77847B-8083-F0E5-E241-4A9335ADD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E31BFB-6B70-1C40-D1C4-F8C31EC34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DACF93-ACE8-1968-CB27-936F4CF32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D18F56-3472-4306-F7D5-616DF051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93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D5B3E4-CE0A-7F30-398C-36029A671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F3BAE94-E99A-FE2E-2D06-BBDFDB6B5E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330FCC1-DCE2-FD4B-3018-8AE4035A0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E6F459A-B4A7-1833-4567-E00DBF90D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C1B2CC-2C46-0148-BA0B-02DCEDDB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B2886B4-E973-EC2F-B577-C7DA245E4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4981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8F673-5E5D-9F26-3BF2-20E6D729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44F473-608C-A653-E174-59EF56FA1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DCDC0B-A3B3-3250-C1BC-5FF8C89B9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C7F900C-2C11-E57B-C4DC-E0B39EEB0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0A1B2AA-ACE2-917D-1950-DCCE44DF47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0FD651D-ECFC-4558-85D3-75BFFAA9C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979A4DF-7CD3-086C-2BAF-1CDDB78D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324E3AA-CC32-7F18-A4F3-F12E26C1F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556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C4B9D6-6664-ED48-B9D4-3C79A8CD1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2855AEC-12D1-AD08-EDD8-A406DFBC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791862-DDFB-098D-8AAD-311FAD952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E9C8001-FDC2-ABD3-B93B-805892040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8292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DB77506-7FA8-CDB6-CC50-5C1104B47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33CF34A-1873-BC6C-70F6-D8A4D1E3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B25E88D-A6E1-7520-669B-B25F6594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314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AF948C-0EAF-63BE-A869-C906F2B1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D0708A-1510-62B9-23DD-8BA83B6DA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97A4DF-2449-7CA0-E167-180467E0D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F9F80F2-1483-DE6F-5AFD-487FA716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A2F0E4-195C-9E0F-6CF5-82692CB6F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0D35F2-693A-88F9-B216-8171708C6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926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D8F0F1-1A70-AD5A-3099-627BB87DA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DB2C977-C11D-FCB0-0026-08CB87EA1B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B1C7B8-AF7E-26E5-84DB-BAF90A6D3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0801EE-1F66-F852-ECFC-079CF6A46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20EA20-FD4D-33F4-33A2-8B2A013C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4391F4-07BB-1BA4-A1DB-9D5B51BD8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347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2BF0F4E-37B8-3BD8-8848-4F350BA5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DA98B7-750A-ADAA-5D63-BD9679D6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B4911A-F768-ECD5-ED0C-5CA6AE2D72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5B3FB-C0DE-41CD-83A4-75432D2EC997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608C8B-DEFB-B022-909C-041F5325E1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B18153-1F17-0B1B-1A9D-BC94C030C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002A1-FCE2-4A29-AE4C-0A4C535D18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4115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25CBF-EC87-5232-DE64-7B788F04B3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EyesOn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B9FE8E-D3F1-4975-13AA-F7BBDDAE91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Gaze </a:t>
            </a:r>
            <a:r>
              <a:rPr lang="pt-BR" dirty="0" err="1"/>
              <a:t>detection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eye</a:t>
            </a:r>
            <a:r>
              <a:rPr lang="pt-BR" dirty="0"/>
              <a:t> tracking</a:t>
            </a:r>
          </a:p>
        </p:txBody>
      </p:sp>
    </p:spTree>
    <p:extLst>
      <p:ext uri="{BB962C8B-B14F-4D97-AF65-F5344CB8AC3E}">
        <p14:creationId xmlns:p14="http://schemas.microsoft.com/office/powerpoint/2010/main" val="1676175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EC0FF-B503-FCE3-4215-4FBB2E7B7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ideia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1E05DF-114B-4C99-132D-4EC5B6CBE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3408" y="1825624"/>
            <a:ext cx="5294376" cy="5032375"/>
          </a:xfrm>
        </p:spPr>
        <p:txBody>
          <a:bodyPr/>
          <a:lstStyle/>
          <a:p>
            <a:r>
              <a:rPr lang="pt-BR" dirty="0"/>
              <a:t>Rastreamento ocular e detecção do foco.</a:t>
            </a:r>
          </a:p>
          <a:p>
            <a:r>
              <a:rPr lang="pt-BR" dirty="0"/>
              <a:t>Rastrear o movimentos dos olhos e identificar o ponto de foco em uma tela, por exemplo. </a:t>
            </a:r>
          </a:p>
        </p:txBody>
      </p:sp>
      <p:pic>
        <p:nvPicPr>
          <p:cNvPr id="1026" name="Picture 2" descr="Demo">
            <a:extLst>
              <a:ext uri="{FF2B5EF4-FFF2-40B4-BE49-F238E27FC236}">
                <a16:creationId xmlns:a16="http://schemas.microsoft.com/office/drawing/2014/main" id="{F104E651-9D6A-65FA-7893-BE0F86D2E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216" y="1825625"/>
            <a:ext cx="60960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15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6020C-2B47-A107-C69A-F55995A5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F1FB9B-DA2C-5883-2E67-EC794FEBA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31296" cy="5032375"/>
          </a:xfrm>
        </p:spPr>
        <p:txBody>
          <a:bodyPr/>
          <a:lstStyle/>
          <a:p>
            <a:r>
              <a:rPr lang="pt-BR" dirty="0"/>
              <a:t>Diagnostico preciso de </a:t>
            </a:r>
            <a:r>
              <a:rPr lang="pt-BR" b="0" i="0" dirty="0">
                <a:effectLst/>
              </a:rPr>
              <a:t>doenças oculares, como a ambliopia ou estrabismo.</a:t>
            </a:r>
          </a:p>
          <a:p>
            <a:r>
              <a:rPr lang="pt-BR" dirty="0"/>
              <a:t>I</a:t>
            </a:r>
            <a:r>
              <a:rPr lang="pt-BR" b="0" i="0" dirty="0">
                <a:effectLst/>
              </a:rPr>
              <a:t>dentificação de condições neurológicas, incluindo transtorno do espectro autista (TEA), transtorno de déficit de atenção e hiperatividade (TDAH), Alzheimer e doença de Parkinson.</a:t>
            </a:r>
          </a:p>
          <a:p>
            <a:r>
              <a:rPr lang="pt-BR" b="0" i="0" dirty="0">
                <a:effectLst/>
              </a:rPr>
              <a:t>Monitoramento do nível de atenção/sonolência/tontura de motoristas de carros (</a:t>
            </a:r>
            <a:r>
              <a:rPr lang="pt-BR" b="0" i="0" dirty="0" err="1">
                <a:effectLst/>
              </a:rPr>
              <a:t>semi</a:t>
            </a:r>
            <a:r>
              <a:rPr lang="pt-BR" dirty="0"/>
              <a:t>)autônomos ou não e pilotos</a:t>
            </a:r>
            <a:r>
              <a:rPr lang="pt-BR" b="0" i="0" dirty="0">
                <a:effectLst/>
              </a:rPr>
              <a:t>.</a:t>
            </a:r>
          </a:p>
          <a:p>
            <a:r>
              <a:rPr lang="pt-BR" b="0" i="0" dirty="0">
                <a:effectLst/>
              </a:rPr>
              <a:t>Interação com computadores por meio do movimento dos olhos (sem uso de teclado ou mouse) para uso de pessoas com deficiência.</a:t>
            </a:r>
          </a:p>
          <a:p>
            <a:r>
              <a:rPr lang="pt-BR" dirty="0"/>
              <a:t>I</a:t>
            </a:r>
            <a:r>
              <a:rPr lang="pt-BR" b="0" i="0" dirty="0">
                <a:effectLst/>
              </a:rPr>
              <a:t>dentificação de sinais de que um indivíduo pode estar consultando material externo durante um teste.</a:t>
            </a:r>
          </a:p>
        </p:txBody>
      </p:sp>
    </p:spTree>
    <p:extLst>
      <p:ext uri="{BB962C8B-B14F-4D97-AF65-F5344CB8AC3E}">
        <p14:creationId xmlns:p14="http://schemas.microsoft.com/office/powerpoint/2010/main" val="34179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A7D3C-59B0-B2C8-B7F7-399B811D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AAD6B4-C7D4-6B44-20B2-24F53146D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0216" y="1825625"/>
            <a:ext cx="5650992" cy="4351338"/>
          </a:xfrm>
        </p:spPr>
        <p:txBody>
          <a:bodyPr/>
          <a:lstStyle/>
          <a:p>
            <a:r>
              <a:rPr lang="pt-BR" dirty="0"/>
              <a:t>Usando inteligência artificial, mais especificamente, técnicas das subáreas de aprendizado de máquina e visão computacional.</a:t>
            </a:r>
          </a:p>
        </p:txBody>
      </p:sp>
      <p:pic>
        <p:nvPicPr>
          <p:cNvPr id="2050" name="Picture 2" descr="What is computer vision and how does it work with artificial intelligence?">
            <a:extLst>
              <a:ext uri="{FF2B5EF4-FFF2-40B4-BE49-F238E27FC236}">
                <a16:creationId xmlns:a16="http://schemas.microsoft.com/office/drawing/2014/main" id="{2405C1FD-3BB6-03D0-2828-2DF628D2B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59" y="2069877"/>
            <a:ext cx="5195937" cy="2718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797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DC2625-7088-ADAC-C04A-9219CF30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Recursos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F57AF3-5E01-06FD-B5C9-E1508EFD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03864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Ideias para aplicações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[1] “</a:t>
            </a:r>
            <a:r>
              <a:rPr lang="pt-BR" b="0" i="0" dirty="0">
                <a:effectLst/>
              </a:rPr>
              <a:t>Online Eye Tracking Software”, </a:t>
            </a:r>
            <a:r>
              <a:rPr lang="pt-BR" dirty="0"/>
              <a:t>https://gazerecorder.com/</a:t>
            </a:r>
          </a:p>
          <a:p>
            <a:pPr marL="0" indent="0">
              <a:buNone/>
            </a:pPr>
            <a:r>
              <a:rPr lang="pt-BR" dirty="0"/>
              <a:t>[2] “</a:t>
            </a:r>
            <a:r>
              <a:rPr lang="pt-BR" dirty="0" err="1"/>
              <a:t>Smartclick</a:t>
            </a:r>
            <a:r>
              <a:rPr lang="pt-BR" dirty="0"/>
              <a:t>”, https://smartclick.ai/api/eye-tracking/</a:t>
            </a:r>
          </a:p>
          <a:p>
            <a:pPr marL="0" indent="0">
              <a:buNone/>
            </a:pPr>
            <a:r>
              <a:rPr lang="pt-BR" dirty="0"/>
              <a:t>[3] “</a:t>
            </a:r>
            <a:r>
              <a:rPr lang="en-US" i="0" dirty="0">
                <a:effectLst/>
              </a:rPr>
              <a:t>Understanding Eye Tracking &amp; How it Can Work for You: Definitions, Metrics, and Applications”, </a:t>
            </a:r>
            <a:r>
              <a:rPr lang="pt-BR" dirty="0"/>
              <a:t>https://eyeware.tech/blog/what-is-eye-tracking/</a:t>
            </a:r>
          </a:p>
          <a:p>
            <a:pPr marL="0" indent="0" algn="l" fontAlgn="base">
              <a:buNone/>
            </a:pPr>
            <a:r>
              <a:rPr lang="pt-BR" dirty="0"/>
              <a:t>[4] “</a:t>
            </a:r>
            <a:r>
              <a:rPr lang="en-US" b="0" i="0" dirty="0">
                <a:effectLst/>
                <a:cs typeface="Miriam Libre" panose="020F0502020204030204" pitchFamily="2" charset="-79"/>
              </a:rPr>
              <a:t>Making sense of vision”, </a:t>
            </a:r>
            <a:r>
              <a:rPr lang="pt-BR" dirty="0"/>
              <a:t>https://smarteye.se/technology/eye-tracking/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0856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8109E1-8B7D-E86A-6068-27127B7A5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Recursos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3908D7-3276-8C2F-53D2-16EA9AD91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Trabalhos</a:t>
            </a:r>
          </a:p>
          <a:p>
            <a:pPr marL="0" indent="0">
              <a:buNone/>
            </a:pPr>
            <a:r>
              <a:rPr lang="pt-BR" dirty="0"/>
              <a:t>[1] “EYE TRACKING UTILIZANDO A BIBLIOTECA ITU GAZE TRACKER EM SITUAÇÕES ADVERSAS”, https://www.ifspcaraguatatuba.edu.br/wp-content/uploads/2017/02/Felipe_Furlanetti_e_Lucas_Alves_2015.pdf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23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DC2625-7088-ADAC-C04A-9219CF30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Recursos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F57AF3-5E01-06FD-B5C9-E1508EFD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038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Tutoriais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[1] “</a:t>
            </a:r>
            <a:r>
              <a:rPr lang="en-US" dirty="0"/>
              <a:t>Gaze Detection and Eye Tracking: A How-To Guide</a:t>
            </a:r>
            <a:r>
              <a:rPr lang="pt-BR" dirty="0"/>
              <a:t>”, https://blog.roboflow.com/gaze-direction-position/</a:t>
            </a:r>
          </a:p>
          <a:p>
            <a:pPr marL="0" indent="0" algn="l">
              <a:buNone/>
            </a:pPr>
            <a:r>
              <a:rPr lang="en-US" dirty="0"/>
              <a:t>[2] “Real-time eye tracking using OpenCV and </a:t>
            </a:r>
            <a:r>
              <a:rPr lang="en-US" dirty="0" err="1"/>
              <a:t>Dlib</a:t>
            </a:r>
            <a:r>
              <a:rPr lang="en-US" dirty="0"/>
              <a:t>”, </a:t>
            </a:r>
            <a:r>
              <a:rPr lang="pt-BR" dirty="0"/>
              <a:t>https://towardsdatascience.com/real-time-eye-tracking-using-opencv-and-dlib-b504ca724ac6</a:t>
            </a:r>
          </a:p>
        </p:txBody>
      </p:sp>
    </p:spTree>
    <p:extLst>
      <p:ext uri="{BB962C8B-B14F-4D97-AF65-F5344CB8AC3E}">
        <p14:creationId xmlns:p14="http://schemas.microsoft.com/office/powerpoint/2010/main" val="3387405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699430-064A-5955-6187-B5C280A7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Recursos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418DFC-E106-29CD-51DD-E7B5C2E9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39856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Bibliotecas</a:t>
            </a:r>
          </a:p>
          <a:p>
            <a:pPr marL="0" indent="0">
              <a:buNone/>
            </a:pPr>
            <a:r>
              <a:rPr lang="pt-BR" dirty="0"/>
              <a:t>[1] “</a:t>
            </a:r>
            <a:r>
              <a:rPr lang="pt-BR" i="0" dirty="0" err="1">
                <a:effectLst/>
              </a:rPr>
              <a:t>Human</a:t>
            </a:r>
            <a:r>
              <a:rPr lang="pt-BR" i="0" dirty="0">
                <a:effectLst/>
              </a:rPr>
              <a:t> Library”, </a:t>
            </a:r>
            <a:r>
              <a:rPr lang="pt-BR" dirty="0"/>
              <a:t>https://github.com/vladmandic/human</a:t>
            </a:r>
          </a:p>
          <a:p>
            <a:pPr marL="0" indent="0">
              <a:buNone/>
            </a:pPr>
            <a:r>
              <a:rPr lang="pt-BR" dirty="0"/>
              <a:t>[2] “</a:t>
            </a:r>
            <a:r>
              <a:rPr lang="pt-BR" i="0" dirty="0">
                <a:effectLst/>
              </a:rPr>
              <a:t>Gaze Tracking”, </a:t>
            </a:r>
            <a:r>
              <a:rPr lang="pt-BR" dirty="0"/>
              <a:t>https://github.com/antoinelame/GazeTracking</a:t>
            </a:r>
          </a:p>
          <a:p>
            <a:pPr marL="0" indent="0">
              <a:buNone/>
            </a:pPr>
            <a:r>
              <a:rPr lang="pt-BR" dirty="0"/>
              <a:t>[3] “</a:t>
            </a:r>
            <a:r>
              <a:rPr lang="pt-BR" i="0" dirty="0" err="1">
                <a:effectLst/>
              </a:rPr>
              <a:t>WebGazer</a:t>
            </a:r>
            <a:r>
              <a:rPr lang="pt-BR" dirty="0"/>
              <a:t>”, https://mmla.gse.harvard.edu/tools/webgazer/</a:t>
            </a:r>
          </a:p>
          <a:p>
            <a:pPr marL="0" indent="0">
              <a:buNone/>
            </a:pPr>
            <a:r>
              <a:rPr lang="pt-BR" i="0" dirty="0">
                <a:effectLst/>
              </a:rPr>
              <a:t>[4] “</a:t>
            </a:r>
            <a:r>
              <a:rPr lang="pt-BR" i="0" dirty="0" err="1">
                <a:effectLst/>
              </a:rPr>
              <a:t>PyEyeTrack</a:t>
            </a:r>
            <a:r>
              <a:rPr lang="pt-BR" i="0" dirty="0">
                <a:effectLst/>
              </a:rPr>
              <a:t>”</a:t>
            </a:r>
            <a:r>
              <a:rPr lang="pt-BR" dirty="0"/>
              <a:t>, https://pypi.org/project/PyEyeTrack/</a:t>
            </a:r>
          </a:p>
        </p:txBody>
      </p:sp>
    </p:spTree>
    <p:extLst>
      <p:ext uri="{BB962C8B-B14F-4D97-AF65-F5344CB8AC3E}">
        <p14:creationId xmlns:p14="http://schemas.microsoft.com/office/powerpoint/2010/main" val="259433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405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EyesOn</vt:lpstr>
      <vt:lpstr>A ideia</vt:lpstr>
      <vt:lpstr>Aplicações</vt:lpstr>
      <vt:lpstr>Como?</vt:lpstr>
      <vt:lpstr>Recursos</vt:lpstr>
      <vt:lpstr>Recursos</vt:lpstr>
      <vt:lpstr>Recursos</vt:lpstr>
      <vt:lpstr>Recursos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EyesOn</dc:title>
  <dc:creator>Felipe Augusto Pereira de Figueiredo</dc:creator>
  <cp:lastModifiedBy>Felipe Augusto Pereira de Figueiredo</cp:lastModifiedBy>
  <cp:revision>4</cp:revision>
  <dcterms:created xsi:type="dcterms:W3CDTF">2023-12-07T11:26:03Z</dcterms:created>
  <dcterms:modified xsi:type="dcterms:W3CDTF">2023-12-07T13:10:12Z</dcterms:modified>
</cp:coreProperties>
</file>

<file path=docProps/thumbnail.jpeg>
</file>